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97"/>
    <p:restoredTop sz="94677"/>
  </p:normalViewPr>
  <p:slideViewPr>
    <p:cSldViewPr snapToGrid="0" snapToObjects="1">
      <p:cViewPr varScale="1">
        <p:scale>
          <a:sx n="81" d="100"/>
          <a:sy n="81" d="100"/>
        </p:scale>
        <p:origin x="184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9868C2-F336-3B49-A4DF-31383E9C0D56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DC8CB5-5C76-2A47-B3E6-AAA5D2A86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1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C8CB5-5C76-2A47-B3E6-AAA5D2A86FC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56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C8CB5-5C76-2A47-B3E6-AAA5D2A86FC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93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C8CB5-5C76-2A47-B3E6-AAA5D2A86F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35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C8CB5-5C76-2A47-B3E6-AAA5D2A86FC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90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DC8CB5-5C76-2A47-B3E6-AAA5D2A86FC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6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AABF1-981A-2C47-B729-F12167BB5A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5AAB4-6A88-F14A-9EA4-9E5A3AD3D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191B2-1E3C-E249-A050-3D0B448E7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A2F8A-2403-A44C-B2CC-DEC2BA6C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DD552-47D8-EA45-BA32-2CAC717D1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99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31452-5E4E-364A-A8EE-8A0648AF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1C27B-ED7C-144C-A9A5-8FBA1E099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34576-6FF0-DA46-B287-D498EA338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77CB4-82B1-984C-92FD-B8C17B67E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F92BB-2E5A-5C4B-9781-C2E96F2FB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5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ECB77-BE03-924A-AF23-BF69B367A9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5DF11A-77FB-634B-B875-7F9B202320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6A6C63-0BF7-3D4C-9DD7-4370D6B6E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67FC9-C448-1A49-9175-E3DD628F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B38CD-BC79-6940-A633-12D346504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220F-1647-0F4B-A8E6-2839C2411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99AD-A4E6-9C4A-A0BC-330C18371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910F-6100-6A40-BAF4-ED35ABE35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60B6C1-B9B1-F54D-825C-862C25D73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2A704-D5E1-DE47-BA4B-3354A84D0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6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1982D-31E1-DF40-B61B-62F6B599C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5E7D6D-739F-6744-B0D0-BD700CB70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8E866-A5C7-5949-8BD6-266BAE46B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0F59AE-C7EC-524F-AB57-B12CD86C9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9DFA3-DE68-2441-B16A-25DF4E6C2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18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96F75-2B03-AC4D-AE30-C181F3AD6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F1FBB-B2C2-B345-85A7-DBD070036D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E1E7B-A249-BC49-9CEB-75BEED92A5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F22D51-6F4F-B44C-BAF1-0B74411C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EBBCFE-0AC3-C547-80E0-0CA1C45E7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B2C52D-EA13-2445-946A-9C079305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450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5486D-55A4-6049-B1F7-ACBA4F1C2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1759DE-41B5-994E-9770-2304F9737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EAF69E-6005-504B-ADC4-0BA068CFAD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115B42-05C0-D146-9E87-B098242ACA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9C9F15-8F09-B740-9F5F-989A143894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15A8A3-E224-514D-B9BE-D559CFB4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22059A-18BA-CE46-9AA7-480339BC2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CB8B22-7F19-9F4D-A9E3-38F3D942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45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D7F8D-ADF9-2E4C-9B16-978994460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7B7663-E072-9448-9D8C-0DCCFB7FC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9B7D3-6739-944B-95C0-2AAAEAC3C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FEFB3-9301-644F-B1C4-34EC823A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94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24BF01-7381-3043-8453-770AE9E59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B1A2A-B377-0743-AD8F-805409058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AD312-DD5D-9A4A-92C5-D28898C9A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657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2E6EE-E685-B042-A0F8-A9EB68151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141C4-8CA4-4344-9F33-212CC7620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A10A5-492A-7C41-B56D-166CE688D1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9918C-BADB-3546-8EA5-C50FCACE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2B463B-E56B-2C4A-97CB-0682656A1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0EB7F-479C-724D-89D0-2E493A816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48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D425A-A157-EA49-B4AA-6B1A0BE9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7AB6E-20BA-2645-BD95-2D7C7E60E5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FDC9B7-293B-0247-81FB-E157BEE26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E1DFAC-EED2-8F44-A6ED-55D67DBD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FE986B-A818-BF41-AED7-D5600DD6B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ABC79E-0770-934B-86D0-90C8DB8FF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6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8BE127-D8E4-0042-8286-E845C6B5F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71290-0D11-3C43-BDF9-CBA7A76303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84C452-9F12-ED49-8627-7AED1892C3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BC5B5-3CC6-3244-A7AD-7718E7FDCB55}" type="datetimeFigureOut">
              <a:rPr lang="en-US" smtClean="0"/>
              <a:t>4/29/21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DA78DC-29C8-2844-B638-928E6F0A6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B0CF8-47C5-994E-9C7D-7F4589ED22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4755F-0029-904B-BB70-59D4402AE4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52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17A78-AD6B-CC4F-8F87-593548860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en-US" dirty="0">
                <a:latin typeface="Lucida Blackletter" pitchFamily="2" charset="77"/>
              </a:rPr>
              <a:t>Nasty, Filthy </a:t>
            </a:r>
            <a:r>
              <a:rPr lang="en-US" dirty="0" err="1">
                <a:latin typeface="Lucida Blackletter" pitchFamily="2" charset="77"/>
              </a:rPr>
              <a:t>Datases</a:t>
            </a:r>
            <a:endParaRPr lang="en-US" dirty="0">
              <a:latin typeface="Lucida Blackletter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95C9B5-A0B7-D746-8B09-57B6C1C6C2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9"/>
            <a:ext cx="9144000" cy="1655762"/>
          </a:xfrm>
        </p:spPr>
        <p:txBody>
          <a:bodyPr/>
          <a:lstStyle/>
          <a:p>
            <a:r>
              <a:rPr lang="en-US" dirty="0">
                <a:latin typeface="Goudy Old Style" panose="02020502050305020303" pitchFamily="18" charset="77"/>
              </a:rPr>
              <a:t>Kelli McKeegan</a:t>
            </a:r>
          </a:p>
          <a:p>
            <a:r>
              <a:rPr lang="en-US" dirty="0">
                <a:latin typeface="Goudy Old Style" panose="02020502050305020303" pitchFamily="18" charset="77"/>
              </a:rPr>
              <a:t>BIOL 792: Data Science for Biology II</a:t>
            </a:r>
          </a:p>
          <a:p>
            <a:r>
              <a:rPr lang="en-US" dirty="0">
                <a:latin typeface="Goudy Old Style" panose="02020502050305020303" pitchFamily="18" charset="77"/>
              </a:rPr>
              <a:t>Spring 2021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C3E9A-ADC3-C541-B3AF-65EB8033933B}"/>
              </a:ext>
            </a:extLst>
          </p:cNvPr>
          <p:cNvSpPr txBox="1"/>
          <p:nvPr/>
        </p:nvSpPr>
        <p:spPr>
          <a:xfrm>
            <a:off x="7658100" y="6211669"/>
            <a:ext cx="4533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Goudy Old Style" panose="02020502050305020303" pitchFamily="18" charset="77"/>
              </a:rPr>
              <a:t>A tale told with the aid of imagery from Peter Jackson’s adaptation of The Lord of the Rings</a:t>
            </a:r>
          </a:p>
        </p:txBody>
      </p:sp>
    </p:spTree>
    <p:extLst>
      <p:ext uri="{BB962C8B-B14F-4D97-AF65-F5344CB8AC3E}">
        <p14:creationId xmlns:p14="http://schemas.microsoft.com/office/powerpoint/2010/main" val="1869297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AA79-28C8-4C45-AB19-84D8D4D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  <a:latin typeface="Lucida Blackletter" pitchFamily="2" charset="77"/>
              </a:rPr>
              <a:t>The road goes ever on and on…</a:t>
            </a:r>
          </a:p>
        </p:txBody>
      </p:sp>
      <p:pic>
        <p:nvPicPr>
          <p:cNvPr id="4" name="Picture 3" descr="A picture containing outdoor, water, river, sport&#10;&#10;Description automatically generated">
            <a:extLst>
              <a:ext uri="{FF2B5EF4-FFF2-40B4-BE49-F238E27FC236}">
                <a16:creationId xmlns:a16="http://schemas.microsoft.com/office/drawing/2014/main" id="{F0E62806-AEBD-F04B-B217-FCD8792BE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72" b="5371"/>
          <a:stretch/>
        </p:blipFill>
        <p:spPr>
          <a:xfrm>
            <a:off x="1499408" y="3758114"/>
            <a:ext cx="9193184" cy="291621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AF1FF59-8371-B249-89F5-97C8FD7AD0EC}"/>
              </a:ext>
            </a:extLst>
          </p:cNvPr>
          <p:cNvSpPr txBox="1"/>
          <p:nvPr/>
        </p:nvSpPr>
        <p:spPr>
          <a:xfrm>
            <a:off x="942975" y="1511345"/>
            <a:ext cx="47958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What I learned: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Data cleaning, manipulation, management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How to use </a:t>
            </a:r>
            <a:r>
              <a:rPr lang="en-US" sz="2000" dirty="0" err="1">
                <a:solidFill>
                  <a:schemeClr val="bg1"/>
                </a:solidFill>
                <a:latin typeface="Goudy Old Style" panose="02020502050305020303" pitchFamily="18" charset="77"/>
              </a:rPr>
              <a:t>OpenRefine</a:t>
            </a: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 &amp; SQLite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Existence of relational databases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How to structure them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Nice ways to record data real-time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A7531-EB3F-DD42-B915-7D90B91DF5A3}"/>
              </a:ext>
            </a:extLst>
          </p:cNvPr>
          <p:cNvSpPr txBox="1"/>
          <p:nvPr/>
        </p:nvSpPr>
        <p:spPr>
          <a:xfrm>
            <a:off x="7151343" y="1511345"/>
            <a:ext cx="47958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Some goals for the future: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Finish collecting data (qPCR)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Keep it clean for others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Continue using SQLite!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Julian date, average, load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Goudy Old Style" panose="02020502050305020303" pitchFamily="18" charset="77"/>
              </a:rPr>
              <a:t>Data analyses</a:t>
            </a:r>
          </a:p>
        </p:txBody>
      </p:sp>
    </p:spTree>
    <p:extLst>
      <p:ext uri="{BB962C8B-B14F-4D97-AF65-F5344CB8AC3E}">
        <p14:creationId xmlns:p14="http://schemas.microsoft.com/office/powerpoint/2010/main" val="47887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4C6F-1CC4-F444-8C38-9A3A393F4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Blackletter" pitchFamily="2" charset="77"/>
              </a:rPr>
              <a:t>Research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DC1F0-8F13-094F-8C10-A45EE5235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7651"/>
            <a:ext cx="10515600" cy="4351338"/>
          </a:xfrm>
        </p:spPr>
        <p:txBody>
          <a:bodyPr numCol="2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Goudy Old Style" panose="02020502050305020303" pitchFamily="18" charset="77"/>
              </a:rPr>
              <a:t>VIRUS</a:t>
            </a:r>
          </a:p>
          <a:p>
            <a:endParaRPr lang="en-US" sz="1800" dirty="0">
              <a:latin typeface="Goudy Old Style" panose="02020502050305020303" pitchFamily="18" charset="77"/>
            </a:endParaRPr>
          </a:p>
          <a:p>
            <a:r>
              <a:rPr lang="en-US" sz="2000" dirty="0" err="1">
                <a:latin typeface="Goudy Old Style" panose="02020502050305020303" pitchFamily="18" charset="77"/>
              </a:rPr>
              <a:t>Junonia</a:t>
            </a:r>
            <a:r>
              <a:rPr lang="en-US" sz="2000" dirty="0">
                <a:latin typeface="Goudy Old Style" panose="02020502050305020303" pitchFamily="18" charset="77"/>
              </a:rPr>
              <a:t> </a:t>
            </a:r>
            <a:r>
              <a:rPr lang="en-US" sz="2000" dirty="0" err="1">
                <a:latin typeface="Goudy Old Style" panose="02020502050305020303" pitchFamily="18" charset="77"/>
              </a:rPr>
              <a:t>coenia</a:t>
            </a:r>
            <a:r>
              <a:rPr lang="en-US" sz="2000" dirty="0">
                <a:latin typeface="Goudy Old Style" panose="02020502050305020303" pitchFamily="18" charset="77"/>
              </a:rPr>
              <a:t> </a:t>
            </a:r>
            <a:r>
              <a:rPr lang="en-US" sz="2000" dirty="0" err="1">
                <a:latin typeface="Goudy Old Style" panose="02020502050305020303" pitchFamily="18" charset="77"/>
              </a:rPr>
              <a:t>densovirus</a:t>
            </a:r>
            <a:r>
              <a:rPr lang="en-US" sz="2000" dirty="0">
                <a:latin typeface="Goudy Old Style" panose="02020502050305020303" pitchFamily="18" charset="77"/>
              </a:rPr>
              <a:t> (</a:t>
            </a:r>
            <a:r>
              <a:rPr lang="en-US" sz="2000" dirty="0" err="1">
                <a:latin typeface="Goudy Old Style" panose="02020502050305020303" pitchFamily="18" charset="77"/>
              </a:rPr>
              <a:t>JcDV</a:t>
            </a:r>
            <a:r>
              <a:rPr lang="en-US" sz="2000" dirty="0">
                <a:latin typeface="Goudy Old Style" panose="02020502050305020303" pitchFamily="18" charset="77"/>
              </a:rPr>
              <a:t>)</a:t>
            </a:r>
          </a:p>
          <a:p>
            <a:pPr marL="742950" lvl="1" indent="-285750"/>
            <a:r>
              <a:rPr lang="en-US" sz="2000" dirty="0">
                <a:latin typeface="Goudy Old Style" panose="02020502050305020303" pitchFamily="18" charset="77"/>
              </a:rPr>
              <a:t>Rivers &amp; Longworth, 1972: common buckeye (Lepidoptera: </a:t>
            </a:r>
            <a:r>
              <a:rPr lang="en-US" sz="2000" dirty="0" err="1">
                <a:latin typeface="Goudy Old Style" panose="02020502050305020303" pitchFamily="18" charset="77"/>
              </a:rPr>
              <a:t>Nymphalidae</a:t>
            </a:r>
            <a:r>
              <a:rPr lang="en-US" sz="2000" dirty="0">
                <a:latin typeface="Goudy Old Style" panose="02020502050305020303" pitchFamily="18" charset="77"/>
              </a:rPr>
              <a:t>)</a:t>
            </a:r>
          </a:p>
          <a:p>
            <a:pPr marL="285750" indent="-285750"/>
            <a:r>
              <a:rPr lang="en-US" sz="2000" dirty="0" err="1">
                <a:latin typeface="Goudy Old Style" panose="02020502050305020303" pitchFamily="18" charset="77"/>
              </a:rPr>
              <a:t>Parvoviridae</a:t>
            </a:r>
            <a:r>
              <a:rPr lang="en-US" sz="2000" dirty="0">
                <a:latin typeface="Goudy Old Style" panose="02020502050305020303" pitchFamily="18" charset="77"/>
              </a:rPr>
              <a:t>: small, non-enveloped, ssDNA</a:t>
            </a:r>
          </a:p>
          <a:p>
            <a:pPr marL="742950" lvl="1" indent="-285750"/>
            <a:r>
              <a:rPr lang="en-US" sz="2000" dirty="0">
                <a:latin typeface="Goudy Old Style" panose="02020502050305020303" pitchFamily="18" charset="77"/>
              </a:rPr>
              <a:t>Genes: capsid protein &amp; non-structural</a:t>
            </a:r>
          </a:p>
          <a:p>
            <a:pPr marL="285750" indent="-285750"/>
            <a:r>
              <a:rPr lang="en-US" sz="2000" dirty="0">
                <a:latin typeface="Goudy Old Style" panose="02020502050305020303" pitchFamily="18" charset="77"/>
              </a:rPr>
              <a:t>Contracted orally</a:t>
            </a:r>
          </a:p>
          <a:p>
            <a:pPr marL="285750" indent="-285750"/>
            <a:r>
              <a:rPr lang="en-US" sz="2000" dirty="0">
                <a:latin typeface="Goudy Old Style" panose="02020502050305020303" pitchFamily="18" charset="77"/>
              </a:rPr>
              <a:t>Replicates in epidermis &amp; tracheal tissue</a:t>
            </a:r>
          </a:p>
          <a:p>
            <a:pPr marL="742950" lvl="1" indent="-285750"/>
            <a:r>
              <a:rPr lang="en-US" sz="2000" dirty="0">
                <a:latin typeface="Goudy Old Style" panose="02020502050305020303" pitchFamily="18" charset="77"/>
              </a:rPr>
              <a:t>Affects molting &amp; respiration</a:t>
            </a:r>
          </a:p>
          <a:p>
            <a:endParaRPr lang="en-US" sz="1800" dirty="0">
              <a:latin typeface="Goudy Old Style" panose="02020502050305020303" pitchFamily="18" charset="77"/>
            </a:endParaRPr>
          </a:p>
          <a:p>
            <a:pPr marL="0" indent="0" algn="ctr">
              <a:buNone/>
            </a:pPr>
            <a:endParaRPr lang="en-US" dirty="0">
              <a:latin typeface="Goudy Old Style" panose="02020502050305020303" pitchFamily="18" charset="77"/>
            </a:endParaRPr>
          </a:p>
          <a:p>
            <a:pPr marL="0" indent="0" algn="ctr">
              <a:buNone/>
            </a:pPr>
            <a:r>
              <a:rPr lang="en-US" dirty="0">
                <a:latin typeface="Goudy Old Style" panose="02020502050305020303" pitchFamily="18" charset="77"/>
              </a:rPr>
              <a:t>HOST</a:t>
            </a:r>
          </a:p>
          <a:p>
            <a:pPr marL="285750" indent="-285750"/>
            <a:endParaRPr lang="en-US" sz="1900" dirty="0">
              <a:latin typeface="Goudy Old Style" panose="02020502050305020303" pitchFamily="18" charset="77"/>
            </a:endParaRPr>
          </a:p>
          <a:p>
            <a:pPr marL="285750" indent="-285750"/>
            <a:r>
              <a:rPr lang="en-US" sz="2000" dirty="0">
                <a:latin typeface="Goudy Old Style" panose="02020502050305020303" pitchFamily="18" charset="77"/>
              </a:rPr>
              <a:t>Melissa blue butterfly (</a:t>
            </a:r>
            <a:r>
              <a:rPr lang="en-US" sz="2000" i="1" dirty="0" err="1">
                <a:latin typeface="Goudy Old Style" panose="02020502050305020303" pitchFamily="18" charset="77"/>
              </a:rPr>
              <a:t>Lycaeides</a:t>
            </a:r>
            <a:r>
              <a:rPr lang="en-US" sz="2000" i="1" dirty="0">
                <a:latin typeface="Goudy Old Style" panose="02020502050305020303" pitchFamily="18" charset="77"/>
              </a:rPr>
              <a:t> </a:t>
            </a:r>
            <a:r>
              <a:rPr lang="en-US" sz="2000" i="1" dirty="0" err="1">
                <a:latin typeface="Goudy Old Style" panose="02020502050305020303" pitchFamily="18" charset="77"/>
              </a:rPr>
              <a:t>melissa</a:t>
            </a:r>
            <a:r>
              <a:rPr lang="en-US" sz="2000" dirty="0">
                <a:latin typeface="Goudy Old Style" panose="02020502050305020303" pitchFamily="18" charset="77"/>
              </a:rPr>
              <a:t>)</a:t>
            </a:r>
          </a:p>
          <a:p>
            <a:pPr marL="285750" indent="-285750"/>
            <a:r>
              <a:rPr lang="en-US" sz="2000" dirty="0">
                <a:latin typeface="Goudy Old Style" panose="02020502050305020303" pitchFamily="18" charset="77"/>
              </a:rPr>
              <a:t>Lepidoptera: </a:t>
            </a:r>
            <a:r>
              <a:rPr lang="en-US" sz="2000" dirty="0" err="1">
                <a:latin typeface="Goudy Old Style" panose="02020502050305020303" pitchFamily="18" charset="77"/>
              </a:rPr>
              <a:t>Lycaenidae</a:t>
            </a:r>
            <a:endParaRPr lang="en-US" sz="2000" dirty="0">
              <a:latin typeface="Goudy Old Style" panose="02020502050305020303" pitchFamily="18" charset="77"/>
            </a:endParaRPr>
          </a:p>
          <a:p>
            <a:pPr marL="285750" indent="-285750"/>
            <a:r>
              <a:rPr lang="en-US" sz="2000" dirty="0">
                <a:latin typeface="Goudy Old Style" panose="02020502050305020303" pitchFamily="18" charset="77"/>
              </a:rPr>
              <a:t>Range: western North America</a:t>
            </a:r>
          </a:p>
          <a:p>
            <a:pPr marL="742950" lvl="1" indent="-285750"/>
            <a:r>
              <a:rPr lang="en-US" sz="2000" dirty="0">
                <a:latin typeface="Goudy Old Style" panose="02020502050305020303" pitchFamily="18" charset="77"/>
              </a:rPr>
              <a:t>Non-migratory, multivoltine</a:t>
            </a:r>
          </a:p>
          <a:p>
            <a:pPr marL="285750" indent="-285750"/>
            <a:r>
              <a:rPr lang="en-US" sz="2000" dirty="0">
                <a:latin typeface="Goudy Old Style" panose="02020502050305020303" pitchFamily="18" charset="77"/>
              </a:rPr>
              <a:t>Sexually dimorphic</a:t>
            </a:r>
          </a:p>
          <a:p>
            <a:pPr marL="285750" indent="-285750"/>
            <a:r>
              <a:rPr lang="en-US" sz="2000" dirty="0">
                <a:latin typeface="Goudy Old Style" panose="02020502050305020303" pitchFamily="18" charset="77"/>
              </a:rPr>
              <a:t>Ant-tended</a:t>
            </a:r>
          </a:p>
          <a:p>
            <a:pPr marL="285750" indent="-285750"/>
            <a:r>
              <a:rPr lang="en-US" sz="2000" dirty="0">
                <a:latin typeface="Goudy Old Style" panose="02020502050305020303" pitchFamily="18" charset="77"/>
              </a:rPr>
              <a:t>Host plant family: Fabaceae</a:t>
            </a:r>
          </a:p>
          <a:p>
            <a:pPr marL="742950" lvl="1" indent="-285750"/>
            <a:r>
              <a:rPr lang="en-US" sz="2000" dirty="0">
                <a:latin typeface="Goudy Old Style" panose="02020502050305020303" pitchFamily="18" charset="77"/>
              </a:rPr>
              <a:t>Native: </a:t>
            </a:r>
            <a:r>
              <a:rPr lang="en-US" sz="2000" i="1" dirty="0">
                <a:latin typeface="Goudy Old Style" panose="02020502050305020303" pitchFamily="18" charset="77"/>
              </a:rPr>
              <a:t>Astragalus, Glycyrrhiza, Lupinus </a:t>
            </a:r>
            <a:r>
              <a:rPr lang="en-US" sz="2000" dirty="0">
                <a:latin typeface="Goudy Old Style" panose="02020502050305020303" pitchFamily="18" charset="77"/>
              </a:rPr>
              <a:t>spp.</a:t>
            </a:r>
          </a:p>
          <a:p>
            <a:pPr marL="742950" lvl="1" indent="-285750"/>
            <a:r>
              <a:rPr lang="en-US" sz="2000" dirty="0">
                <a:latin typeface="Goudy Old Style" panose="02020502050305020303" pitchFamily="18" charset="77"/>
              </a:rPr>
              <a:t>Recent novel: </a:t>
            </a:r>
            <a:r>
              <a:rPr lang="en-US" sz="2000" i="1" dirty="0">
                <a:latin typeface="Goudy Old Style" panose="02020502050305020303" pitchFamily="18" charset="77"/>
              </a:rPr>
              <a:t>Medicago sativa</a:t>
            </a:r>
            <a:endParaRPr lang="en-US" sz="2000" dirty="0">
              <a:latin typeface="Goudy Old Style" panose="02020502050305020303" pitchFamily="18" charset="77"/>
            </a:endParaRPr>
          </a:p>
          <a:p>
            <a:endParaRPr lang="en-US" sz="1800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 descr="A diagram of the brain&#10;&#10;Description automatically generated with low confidence">
            <a:extLst>
              <a:ext uri="{FF2B5EF4-FFF2-40B4-BE49-F238E27FC236}">
                <a16:creationId xmlns:a16="http://schemas.microsoft.com/office/drawing/2014/main" id="{33C1A9E2-3F8F-2646-B3DC-A96D7A0206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758" t="24117" r="81244" b="49785"/>
          <a:stretch/>
        </p:blipFill>
        <p:spPr>
          <a:xfrm>
            <a:off x="522361" y="517599"/>
            <a:ext cx="1468759" cy="1532668"/>
          </a:xfrm>
          <a:prstGeom prst="rect">
            <a:avLst/>
          </a:prstGeom>
        </p:spPr>
      </p:pic>
      <p:pic>
        <p:nvPicPr>
          <p:cNvPr id="6" name="Picture 5" descr="A bee on a flower&#10;&#10;Description automatically generated">
            <a:extLst>
              <a:ext uri="{FF2B5EF4-FFF2-40B4-BE49-F238E27FC236}">
                <a16:creationId xmlns:a16="http://schemas.microsoft.com/office/drawing/2014/main" id="{156F6D53-1828-E74E-88CD-9D8022303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37" t="23932" r="29768" b="31440"/>
          <a:stretch/>
        </p:blipFill>
        <p:spPr>
          <a:xfrm>
            <a:off x="10693095" y="365125"/>
            <a:ext cx="1321409" cy="1685142"/>
          </a:xfrm>
          <a:prstGeom prst="rect">
            <a:avLst/>
          </a:prstGeom>
        </p:spPr>
      </p:pic>
      <p:pic>
        <p:nvPicPr>
          <p:cNvPr id="7" name="Picture 6" descr="A picture containing outdoor, tree, plant, flower&#10;&#10;Description automatically generated">
            <a:extLst>
              <a:ext uri="{FF2B5EF4-FFF2-40B4-BE49-F238E27FC236}">
                <a16:creationId xmlns:a16="http://schemas.microsoft.com/office/drawing/2014/main" id="{5BC4C610-C689-BF43-BA9A-FAA701A9E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70" t="48092" r="35577" b="28047"/>
          <a:stretch/>
        </p:blipFill>
        <p:spPr>
          <a:xfrm>
            <a:off x="10693095" y="2316152"/>
            <a:ext cx="1311083" cy="1685142"/>
          </a:xfrm>
          <a:prstGeom prst="rect">
            <a:avLst/>
          </a:prstGeom>
        </p:spPr>
      </p:pic>
      <p:pic>
        <p:nvPicPr>
          <p:cNvPr id="9" name="Picture 8" descr="A picture containing tree, outdoor&#10;&#10;Description automatically generated">
            <a:extLst>
              <a:ext uri="{FF2B5EF4-FFF2-40B4-BE49-F238E27FC236}">
                <a16:creationId xmlns:a16="http://schemas.microsoft.com/office/drawing/2014/main" id="{4D6B4329-9F53-BC4F-97D1-CE8D7E3DF3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82" t="9433" b="14881"/>
          <a:stretch/>
        </p:blipFill>
        <p:spPr>
          <a:xfrm>
            <a:off x="1256740" y="5307827"/>
            <a:ext cx="3690410" cy="142918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8751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9FB9-48EB-5B41-B72B-207C60C2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Lucida Blackletter" pitchFamily="2" charset="77"/>
              </a:rPr>
              <a:t>Questions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1BFC-0FD6-3C49-8517-DC43CB0C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46471" cy="4351338"/>
          </a:xfrm>
        </p:spPr>
        <p:txBody>
          <a:bodyPr/>
          <a:lstStyle/>
          <a:p>
            <a:r>
              <a:rPr lang="en-US" dirty="0">
                <a:latin typeface="Goudy Old Style" panose="02020502050305020303" pitchFamily="18" charset="77"/>
              </a:rPr>
              <a:t>Where and in what amount does </a:t>
            </a:r>
            <a:r>
              <a:rPr lang="en-US" dirty="0" err="1">
                <a:latin typeface="Goudy Old Style" panose="02020502050305020303" pitchFamily="18" charset="77"/>
              </a:rPr>
              <a:t>JcDV</a:t>
            </a:r>
            <a:r>
              <a:rPr lang="en-US" dirty="0">
                <a:latin typeface="Goudy Old Style" panose="02020502050305020303" pitchFamily="18" charset="77"/>
              </a:rPr>
              <a:t> exist in wild </a:t>
            </a:r>
            <a:r>
              <a:rPr lang="en-US" i="1" dirty="0">
                <a:latin typeface="Goudy Old Style" panose="02020502050305020303" pitchFamily="18" charset="77"/>
              </a:rPr>
              <a:t>L. </a:t>
            </a:r>
            <a:r>
              <a:rPr lang="en-US" i="1" dirty="0" err="1">
                <a:latin typeface="Goudy Old Style" panose="02020502050305020303" pitchFamily="18" charset="77"/>
              </a:rPr>
              <a:t>melissa</a:t>
            </a:r>
            <a:r>
              <a:rPr lang="en-US" dirty="0">
                <a:latin typeface="Goudy Old Style" panose="02020502050305020303" pitchFamily="18" charset="77"/>
              </a:rPr>
              <a:t> communities?</a:t>
            </a:r>
          </a:p>
          <a:p>
            <a:pPr lvl="1"/>
            <a:r>
              <a:rPr lang="en-US" dirty="0">
                <a:latin typeface="Goudy Old Style" panose="02020502050305020303" pitchFamily="18" charset="77"/>
              </a:rPr>
              <a:t>Plants, soil, ants, treehoppers</a:t>
            </a:r>
          </a:p>
          <a:p>
            <a:pPr lvl="1"/>
            <a:r>
              <a:rPr lang="en-US" i="1" dirty="0">
                <a:latin typeface="Goudy Old Style" panose="02020502050305020303" pitchFamily="18" charset="77"/>
              </a:rPr>
              <a:t>L. </a:t>
            </a:r>
            <a:r>
              <a:rPr lang="en-US" i="1" dirty="0" err="1">
                <a:latin typeface="Goudy Old Style" panose="02020502050305020303" pitchFamily="18" charset="77"/>
              </a:rPr>
              <a:t>melissa</a:t>
            </a:r>
            <a:r>
              <a:rPr lang="en-US" i="1" dirty="0">
                <a:latin typeface="Goudy Old Style" panose="02020502050305020303" pitchFamily="18" charset="77"/>
              </a:rPr>
              <a:t> </a:t>
            </a:r>
            <a:r>
              <a:rPr lang="en-US" dirty="0">
                <a:latin typeface="Goudy Old Style" panose="02020502050305020303" pitchFamily="18" charset="77"/>
              </a:rPr>
              <a:t>adults &amp; larvae</a:t>
            </a:r>
          </a:p>
          <a:p>
            <a:r>
              <a:rPr lang="en-US" dirty="0">
                <a:latin typeface="Goudy Old Style" panose="02020502050305020303" pitchFamily="18" charset="77"/>
              </a:rPr>
              <a:t>How does </a:t>
            </a:r>
            <a:r>
              <a:rPr lang="en-US" dirty="0" err="1">
                <a:latin typeface="Goudy Old Style" panose="02020502050305020303" pitchFamily="18" charset="77"/>
              </a:rPr>
              <a:t>JcDV</a:t>
            </a:r>
            <a:r>
              <a:rPr lang="en-US" dirty="0">
                <a:latin typeface="Goudy Old Style" panose="02020502050305020303" pitchFamily="18" charset="77"/>
              </a:rPr>
              <a:t> disperse and spread amongst hosts?</a:t>
            </a:r>
          </a:p>
          <a:p>
            <a:pPr lvl="1"/>
            <a:r>
              <a:rPr lang="en-US" dirty="0">
                <a:latin typeface="Goudy Old Style" panose="02020502050305020303" pitchFamily="18" charset="77"/>
              </a:rPr>
              <a:t>Does it infect other orders of insects? </a:t>
            </a:r>
          </a:p>
          <a:p>
            <a:pPr lvl="1"/>
            <a:r>
              <a:rPr lang="en-US" dirty="0">
                <a:latin typeface="Goudy Old Style" panose="02020502050305020303" pitchFamily="18" charset="77"/>
              </a:rPr>
              <a:t>Is it carried from surface to surface?</a:t>
            </a:r>
          </a:p>
          <a:p>
            <a:endParaRPr lang="en-US" dirty="0">
              <a:latin typeface="Goudy Old Style" panose="02020502050305020303" pitchFamily="18" charset="77"/>
            </a:endParaRPr>
          </a:p>
        </p:txBody>
      </p:sp>
      <p:pic>
        <p:nvPicPr>
          <p:cNvPr id="5" name="Picture 4" descr="A picture containing text, person, posing, group&#10;&#10;Description automatically generated">
            <a:extLst>
              <a:ext uri="{FF2B5EF4-FFF2-40B4-BE49-F238E27FC236}">
                <a16:creationId xmlns:a16="http://schemas.microsoft.com/office/drawing/2014/main" id="{3CF9D887-4242-1643-9592-942A5B25A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885" y="2253797"/>
            <a:ext cx="3521529" cy="4108450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531526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9FB9-48EB-5B41-B72B-207C60C2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Blackletter" pitchFamily="2" charset="77"/>
              </a:rPr>
              <a:t>Community Pool Samples: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Lucida Blackletter" pitchFamily="2" charset="77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Blackletter" pitchFamily="2" charset="77"/>
              </a:rPr>
              <a:t>Summer 2020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1BFC-0FD6-3C49-8517-DC43CB0C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6257"/>
            <a:ext cx="10515600" cy="4351338"/>
          </a:xfrm>
        </p:spPr>
        <p:txBody>
          <a:bodyPr/>
          <a:lstStyle/>
          <a:p>
            <a:r>
              <a:rPr lang="en-US" dirty="0">
                <a:latin typeface="Goudy Old Style" panose="02020502050305020303" pitchFamily="18" charset="77"/>
              </a:rPr>
              <a:t>26 populations</a:t>
            </a:r>
          </a:p>
          <a:p>
            <a:pPr lvl="1"/>
            <a:r>
              <a:rPr lang="en-US" dirty="0">
                <a:latin typeface="Goudy Old Style" panose="02020502050305020303" pitchFamily="18" charset="77"/>
              </a:rPr>
              <a:t>Mixture of native &amp; novel plants</a:t>
            </a:r>
          </a:p>
          <a:p>
            <a:r>
              <a:rPr lang="en-US" dirty="0">
                <a:latin typeface="Goudy Old Style" panose="02020502050305020303" pitchFamily="18" charset="77"/>
              </a:rPr>
              <a:t>Weather aspects</a:t>
            </a:r>
          </a:p>
          <a:p>
            <a:r>
              <a:rPr lang="en-US" dirty="0">
                <a:latin typeface="Goudy Old Style" panose="02020502050305020303" pitchFamily="18" charset="77"/>
              </a:rPr>
              <a:t>Adult </a:t>
            </a:r>
            <a:r>
              <a:rPr lang="en-US" i="1" dirty="0">
                <a:latin typeface="Goudy Old Style" panose="02020502050305020303" pitchFamily="18" charset="77"/>
              </a:rPr>
              <a:t>L. </a:t>
            </a:r>
            <a:r>
              <a:rPr lang="en-US" i="1" dirty="0" err="1">
                <a:latin typeface="Goudy Old Style" panose="02020502050305020303" pitchFamily="18" charset="77"/>
              </a:rPr>
              <a:t>melissa</a:t>
            </a:r>
            <a:endParaRPr lang="en-US" i="1" dirty="0">
              <a:latin typeface="Goudy Old Style" panose="02020502050305020303" pitchFamily="18" charset="77"/>
            </a:endParaRPr>
          </a:p>
          <a:p>
            <a:r>
              <a:rPr lang="en-US" dirty="0">
                <a:latin typeface="Goudy Old Style" panose="02020502050305020303" pitchFamily="18" charset="77"/>
              </a:rPr>
              <a:t>Randomized plant samples</a:t>
            </a:r>
          </a:p>
          <a:p>
            <a:pPr lvl="1"/>
            <a:r>
              <a:rPr lang="en-US" dirty="0">
                <a:latin typeface="Goudy Old Style" panose="02020502050305020303" pitchFamily="18" charset="77"/>
              </a:rPr>
              <a:t>Different parts of plants</a:t>
            </a:r>
          </a:p>
          <a:p>
            <a:pPr lvl="1"/>
            <a:r>
              <a:rPr lang="en-US" dirty="0">
                <a:latin typeface="Goudy Old Style" panose="02020502050305020303" pitchFamily="18" charset="77"/>
              </a:rPr>
              <a:t>Soil from underneath</a:t>
            </a:r>
          </a:p>
          <a:p>
            <a:pPr lvl="1"/>
            <a:r>
              <a:rPr lang="en-US" dirty="0">
                <a:latin typeface="Goudy Old Style" panose="02020502050305020303" pitchFamily="18" charset="77"/>
              </a:rPr>
              <a:t>If found on plant: ants, treehoppers, </a:t>
            </a:r>
            <a:r>
              <a:rPr lang="en-US" i="1" dirty="0">
                <a:latin typeface="Goudy Old Style" panose="02020502050305020303" pitchFamily="18" charset="77"/>
              </a:rPr>
              <a:t>L. </a:t>
            </a:r>
            <a:r>
              <a:rPr lang="en-US" i="1" dirty="0" err="1">
                <a:latin typeface="Goudy Old Style" panose="02020502050305020303" pitchFamily="18" charset="77"/>
              </a:rPr>
              <a:t>melissa</a:t>
            </a:r>
            <a:r>
              <a:rPr lang="en-US" dirty="0">
                <a:latin typeface="Goudy Old Style" panose="02020502050305020303" pitchFamily="18" charset="77"/>
              </a:rPr>
              <a:t> larvae</a:t>
            </a:r>
          </a:p>
          <a:p>
            <a:r>
              <a:rPr lang="en-US" dirty="0">
                <a:latin typeface="Goudy Old Style" panose="02020502050305020303" pitchFamily="18" charset="77"/>
              </a:rPr>
              <a:t>Repeat sampling (3-4x) at 4 sites over flying season</a:t>
            </a:r>
          </a:p>
        </p:txBody>
      </p:sp>
      <p:pic>
        <p:nvPicPr>
          <p:cNvPr id="6" name="Picture 5" descr="A picture containing grass, outdoor, sky, mountain&#10;&#10;Description automatically generated">
            <a:extLst>
              <a:ext uri="{FF2B5EF4-FFF2-40B4-BE49-F238E27FC236}">
                <a16:creationId xmlns:a16="http://schemas.microsoft.com/office/drawing/2014/main" id="{5DE5B457-421A-4141-9F88-F85E374B0C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57" b="39879"/>
          <a:stretch/>
        </p:blipFill>
        <p:spPr>
          <a:xfrm>
            <a:off x="5623391" y="1102064"/>
            <a:ext cx="6184866" cy="2326935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254D7F66-80B3-4955-A6F2-4BAB4A105E2F.mov" descr="254D7F66-80B3-4955-A6F2-4BAB4A105E2F.mov">
            <a:hlinkClick r:id="" action="ppaction://media"/>
            <a:extLst>
              <a:ext uri="{FF2B5EF4-FFF2-40B4-BE49-F238E27FC236}">
                <a16:creationId xmlns:a16="http://schemas.microsoft.com/office/drawing/2014/main" id="{28F90DE8-A801-7946-AA5F-3E3CDF5B96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33400" y="2329657"/>
            <a:ext cx="2447628" cy="4351338"/>
          </a:xfrm>
          <a:prstGeom prst="rect">
            <a:avLst/>
          </a:prstGeom>
        </p:spPr>
      </p:pic>
      <p:pic>
        <p:nvPicPr>
          <p:cNvPr id="8" name="Picture 7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6AE4F041-2FAF-424C-A38E-D6CC9673FC6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522" b="29454"/>
          <a:stretch/>
        </p:blipFill>
        <p:spPr>
          <a:xfrm>
            <a:off x="6096000" y="3185963"/>
            <a:ext cx="2642394" cy="1869034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52697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 mute="1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9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6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1706E8-2FAE-F544-9D88-0737FAA0D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1224643"/>
            <a:ext cx="2613872" cy="41886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000" dirty="0">
                <a:solidFill>
                  <a:schemeClr val="accent6">
                    <a:lumMod val="40000"/>
                    <a:lumOff val="60000"/>
                  </a:schemeClr>
                </a:solidFill>
                <a:latin typeface="Lucida Blackletter" pitchFamily="2" charset="77"/>
              </a:rPr>
              <a:t>Metadata (and Version Control)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0BC0DF3B-F292-054D-B41C-186678E26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5"/>
          <a:stretch/>
        </p:blipFill>
        <p:spPr>
          <a:xfrm>
            <a:off x="976251" y="942538"/>
            <a:ext cx="7163222" cy="4808332"/>
          </a:xfrm>
          <a:prstGeom prst="rect">
            <a:avLst/>
          </a:prstGeom>
          <a:effectLst/>
        </p:spPr>
      </p:pic>
      <p:pic>
        <p:nvPicPr>
          <p:cNvPr id="7" name="Picture 6" descr="A picture containing text, plant, agave, gear&#10;&#10;Description automatically generated">
            <a:extLst>
              <a:ext uri="{FF2B5EF4-FFF2-40B4-BE49-F238E27FC236}">
                <a16:creationId xmlns:a16="http://schemas.microsoft.com/office/drawing/2014/main" id="{5CCF4694-AAA7-B94D-A9FB-2534DA211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376" y="4455692"/>
            <a:ext cx="3758293" cy="211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0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9FB9-48EB-5B41-B72B-207C60C2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2576" y="340620"/>
            <a:ext cx="4953934" cy="167660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2"/>
                </a:solidFill>
                <a:latin typeface="Lucida Blackletter" pitchFamily="2" charset="77"/>
              </a:rPr>
              <a:t>The Problem</a:t>
            </a: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787900AF-3ED0-4C02-A309-3984EBBD2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ounded Rectangle 20">
            <a:extLst>
              <a:ext uri="{FF2B5EF4-FFF2-40B4-BE49-F238E27FC236}">
                <a16:creationId xmlns:a16="http://schemas.microsoft.com/office/drawing/2014/main" id="{8DEDEE5C-3126-4336-A7D4-9277AF5A0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138" y="559407"/>
            <a:ext cx="5109725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AFDBD1F-9CD7-474C-B0B9-1527D5F3B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575" y="340225"/>
            <a:ext cx="3353996" cy="3353996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1BFC-0FD6-3C49-8517-DC43CB0C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2576" y="1571898"/>
            <a:ext cx="4953932" cy="3779520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oudy Old Style" panose="02020502050305020303" pitchFamily="18" charset="77"/>
              </a:rPr>
              <a:t>Raw, wide data (30+ columns)</a:t>
            </a:r>
          </a:p>
          <a:p>
            <a:pPr lvl="1"/>
            <a:r>
              <a:rPr lang="en-US" sz="2000" dirty="0">
                <a:latin typeface="Goudy Old Style" panose="02020502050305020303" pitchFamily="18" charset="77"/>
              </a:rPr>
              <a:t>Screened with qPCR, so columns for: </a:t>
            </a:r>
          </a:p>
          <a:p>
            <a:pPr lvl="2"/>
            <a:r>
              <a:rPr lang="en-US" dirty="0">
                <a:latin typeface="Goudy Old Style" panose="02020502050305020303" pitchFamily="18" charset="77"/>
              </a:rPr>
              <a:t>Each replicate</a:t>
            </a:r>
          </a:p>
          <a:p>
            <a:pPr lvl="2"/>
            <a:r>
              <a:rPr lang="en-US" dirty="0">
                <a:latin typeface="Goudy Old Style" panose="02020502050305020303" pitchFamily="18" charset="77"/>
              </a:rPr>
              <a:t>Average</a:t>
            </a:r>
          </a:p>
          <a:p>
            <a:pPr lvl="2"/>
            <a:r>
              <a:rPr lang="en-US" dirty="0">
                <a:latin typeface="Goudy Old Style" panose="02020502050305020303" pitchFamily="18" charset="77"/>
              </a:rPr>
              <a:t>Calculation for standard curve regression (load)</a:t>
            </a:r>
            <a:endParaRPr lang="en-US" sz="2400" dirty="0">
              <a:latin typeface="Goudy Old Style" panose="02020502050305020303" pitchFamily="18" charset="77"/>
            </a:endParaRPr>
          </a:p>
          <a:p>
            <a:r>
              <a:rPr lang="en-US" sz="2400" dirty="0">
                <a:latin typeface="Goudy Old Style" panose="02020502050305020303" pitchFamily="18" charset="77"/>
              </a:rPr>
              <a:t>Inconsistencies</a:t>
            </a:r>
          </a:p>
          <a:p>
            <a:r>
              <a:rPr lang="en-US" sz="2400" dirty="0">
                <a:latin typeface="Goudy Old Style" panose="02020502050305020303" pitchFamily="18" charset="77"/>
              </a:rPr>
              <a:t>Set up for failure once individual specimens get IDed</a:t>
            </a:r>
          </a:p>
          <a:p>
            <a:pPr lvl="1"/>
            <a:endParaRPr lang="en-US" sz="2000" dirty="0">
              <a:latin typeface="Goudy Old Style" panose="02020502050305020303" pitchFamily="18" charset="77"/>
            </a:endParaRPr>
          </a:p>
          <a:p>
            <a:pPr marL="457200" lvl="1" indent="0">
              <a:buNone/>
            </a:pPr>
            <a:endParaRPr lang="en-US" sz="2000" dirty="0">
              <a:latin typeface="Goudy Old Style" panose="02020502050305020303" pitchFamily="18" charset="77"/>
            </a:endParaRPr>
          </a:p>
        </p:txBody>
      </p:sp>
      <p:pic>
        <p:nvPicPr>
          <p:cNvPr id="15" name="Content Placeholder 4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724D602D-28C5-A64C-B45C-6E76A4B5A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059" y="4069813"/>
            <a:ext cx="4291881" cy="24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3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9FB9-48EB-5B41-B72B-207C60C25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Blackletter" pitchFamily="2" charset="77"/>
              </a:rPr>
              <a:t>The Solution: Clean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1BFC-0FD6-3C49-8517-DC43CB0C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16907"/>
          </a:xfrm>
        </p:spPr>
        <p:txBody>
          <a:bodyPr/>
          <a:lstStyle/>
          <a:p>
            <a:r>
              <a:rPr lang="en-US" dirty="0" err="1">
                <a:latin typeface="Goudy Old Style" panose="02020502050305020303" pitchFamily="18" charset="77"/>
              </a:rPr>
              <a:t>OpenRefine</a:t>
            </a:r>
            <a:endParaRPr lang="en-US" dirty="0">
              <a:latin typeface="Goudy Old Style" panose="02020502050305020303" pitchFamily="18" charset="77"/>
            </a:endParaRPr>
          </a:p>
          <a:p>
            <a:pPr lvl="1"/>
            <a:r>
              <a:rPr lang="en-US" dirty="0">
                <a:latin typeface="Goudy Old Style" panose="02020502050305020303" pitchFamily="18" charset="77"/>
              </a:rPr>
              <a:t>Great for future long-term collections!!!</a:t>
            </a:r>
          </a:p>
        </p:txBody>
      </p:sp>
      <p:pic>
        <p:nvPicPr>
          <p:cNvPr id="5" name="Picture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5C766076-F5AA-2C41-B7B5-27368268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002" y="2655891"/>
            <a:ext cx="7438682" cy="38369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3FB92A-8E98-3E43-8266-FA4F073BBAE0}"/>
              </a:ext>
            </a:extLst>
          </p:cNvPr>
          <p:cNvSpPr txBox="1"/>
          <p:nvPr/>
        </p:nvSpPr>
        <p:spPr>
          <a:xfrm>
            <a:off x="9002486" y="3016251"/>
            <a:ext cx="298812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Goudy Old Style" panose="02020502050305020303" pitchFamily="18" charset="77"/>
              </a:rPr>
              <a:t>Corrected mistakes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Goudy Old Style" panose="02020502050305020303" pitchFamily="18" charset="77"/>
              </a:rPr>
              <a:t>Consistency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Goudy Old Style" panose="02020502050305020303" pitchFamily="18" charset="77"/>
              </a:rPr>
              <a:t>Date formats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Goudy Old Style" panose="02020502050305020303" pitchFamily="18" charset="77"/>
              </a:rPr>
              <a:t>Finding totals: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oudy Old Style" panose="02020502050305020303" pitchFamily="18" charset="77"/>
              </a:rPr>
              <a:t>Unique populations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oudy Old Style" panose="02020502050305020303" pitchFamily="18" charset="77"/>
              </a:rPr>
              <a:t>Visits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Goudy Old Style" panose="02020502050305020303" pitchFamily="18" charset="77"/>
              </a:rPr>
              <a:t>Collections</a:t>
            </a:r>
          </a:p>
        </p:txBody>
      </p:sp>
    </p:spTree>
    <p:extLst>
      <p:ext uri="{BB962C8B-B14F-4D97-AF65-F5344CB8AC3E}">
        <p14:creationId xmlns:p14="http://schemas.microsoft.com/office/powerpoint/2010/main" val="3264368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39FB9-48EB-5B41-B72B-207C60C2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643" y="48010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tx2"/>
                </a:solidFill>
                <a:latin typeface="Lucida Blackletter" pitchFamily="2" charset="77"/>
              </a:rPr>
              <a:t>The Solution: Split it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41BFC-0FD6-3C49-8517-DC43CB0CF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7743" y="2631617"/>
            <a:ext cx="4952997" cy="3066824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3000" b="1" u="sng" dirty="0">
                <a:latin typeface="Goudy Old Style" panose="02020502050305020303" pitchFamily="18" charset="77"/>
              </a:rPr>
              <a:t>Multiple tabs (“tables”)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Goudy Old Style" panose="02020502050305020303" pitchFamily="18" charset="77"/>
              </a:rPr>
              <a:t>Collection event data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Goudy Old Style" panose="02020502050305020303" pitchFamily="18" charset="77"/>
              </a:rPr>
              <a:t>Site data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Goudy Old Style" panose="02020502050305020303" pitchFamily="18" charset="77"/>
              </a:rPr>
              <a:t>Community pool collections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</a:pPr>
            <a:r>
              <a:rPr lang="en-US" dirty="0">
                <a:latin typeface="Goudy Old Style" panose="02020502050305020303" pitchFamily="18" charset="77"/>
              </a:rPr>
              <a:t>qPCR for each kind of specimen: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900" i="1" dirty="0">
                <a:latin typeface="Goudy Old Style" panose="02020502050305020303" pitchFamily="18" charset="77"/>
              </a:rPr>
              <a:t>L. Melissa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900" dirty="0">
                <a:latin typeface="Goudy Old Style" panose="02020502050305020303" pitchFamily="18" charset="77"/>
              </a:rPr>
              <a:t>Plants (rinses &amp; extractions)</a:t>
            </a:r>
          </a:p>
          <a:p>
            <a:pPr marL="0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900" dirty="0">
                <a:latin typeface="Goudy Old Style" panose="02020502050305020303" pitchFamily="18" charset="77"/>
              </a:rPr>
              <a:t>Other arthropods: Ants, </a:t>
            </a:r>
            <a:r>
              <a:rPr lang="en-US" sz="1900" dirty="0" err="1">
                <a:latin typeface="Goudy Old Style" panose="02020502050305020303" pitchFamily="18" charset="77"/>
              </a:rPr>
              <a:t>Membracidae</a:t>
            </a:r>
            <a:endParaRPr lang="en-US" sz="1900" dirty="0">
              <a:latin typeface="Goudy Old Style" panose="02020502050305020303" pitchFamily="18" charset="77"/>
            </a:endParaRPr>
          </a:p>
        </p:txBody>
      </p:sp>
      <p:pic>
        <p:nvPicPr>
          <p:cNvPr id="7" name="Picture 6" descr="A group of people in a forest&#10;&#10;Description automatically generated with low confidence">
            <a:extLst>
              <a:ext uri="{FF2B5EF4-FFF2-40B4-BE49-F238E27FC236}">
                <a16:creationId xmlns:a16="http://schemas.microsoft.com/office/drawing/2014/main" id="{27C36122-3E71-D440-B6ED-0B649EF81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659" y="365125"/>
            <a:ext cx="4642081" cy="194967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 descr="A person standing next to a boat&#10;&#10;Description automatically generated with low confidence">
            <a:extLst>
              <a:ext uri="{FF2B5EF4-FFF2-40B4-BE49-F238E27FC236}">
                <a16:creationId xmlns:a16="http://schemas.microsoft.com/office/drawing/2014/main" id="{50428F84-4CD4-2644-BBB0-0E34EE71A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789" y="1944290"/>
            <a:ext cx="4159469" cy="2495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2DCEBF-1942-3D4B-A697-CA675845B9C9}"/>
              </a:ext>
            </a:extLst>
          </p:cNvPr>
          <p:cNvSpPr txBox="1"/>
          <p:nvPr/>
        </p:nvSpPr>
        <p:spPr>
          <a:xfrm>
            <a:off x="632531" y="5036721"/>
            <a:ext cx="84478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Goudy Old Style" panose="02020502050305020303" pitchFamily="18" charset="77"/>
              </a:rPr>
              <a:t>Design a relational database: SQLite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Goudy Old Style" panose="02020502050305020303" pitchFamily="18" charset="77"/>
              </a:rPr>
              <a:t>Eventual analyses in this format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495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1AA79-28C8-4C45-AB19-84D8D4DE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Lucida Blackletter" pitchFamily="2" charset="77"/>
              </a:rPr>
              <a:t>Relational Database Structure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31DC5B5-D8A2-844F-BC55-45EC9FBC749D}"/>
              </a:ext>
            </a:extLst>
          </p:cNvPr>
          <p:cNvGrpSpPr/>
          <p:nvPr/>
        </p:nvGrpSpPr>
        <p:grpSpPr>
          <a:xfrm>
            <a:off x="616233" y="1429810"/>
            <a:ext cx="1879040" cy="1959558"/>
            <a:chOff x="2810597" y="2057400"/>
            <a:chExt cx="1879040" cy="19595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D28869-4AEB-FF4F-B936-F52044E46E48}"/>
                </a:ext>
              </a:extLst>
            </p:cNvPr>
            <p:cNvSpPr/>
            <p:nvPr/>
          </p:nvSpPr>
          <p:spPr>
            <a:xfrm>
              <a:off x="2872154" y="2057400"/>
              <a:ext cx="1602946" cy="17081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B707DA7-C069-2E49-8DFE-7E653DA2515F}"/>
                </a:ext>
              </a:extLst>
            </p:cNvPr>
            <p:cNvSpPr txBox="1"/>
            <p:nvPr/>
          </p:nvSpPr>
          <p:spPr>
            <a:xfrm>
              <a:off x="2810597" y="2416520"/>
              <a:ext cx="1879040" cy="1600438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ISO_date</a:t>
              </a:r>
              <a:r>
                <a:rPr lang="en-US" sz="1400" dirty="0">
                  <a:latin typeface="Goudy Old Style" panose="02020502050305020303" pitchFamily="18" charset="77"/>
                </a:rPr>
                <a:t> 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pop_code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time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temp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weather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site_notes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date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28401F-81A2-B843-845D-1B3EDED45CC9}"/>
                </a:ext>
              </a:extLst>
            </p:cNvPr>
            <p:cNvSpPr txBox="1"/>
            <p:nvPr/>
          </p:nvSpPr>
          <p:spPr>
            <a:xfrm>
              <a:off x="2872154" y="2057400"/>
              <a:ext cx="1602945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oudy Old Style" panose="02020502050305020303" pitchFamily="18" charset="77"/>
                </a:rPr>
                <a:t>event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DD8F3B3-DB3D-B944-8455-65ED8A9FCED6}"/>
              </a:ext>
            </a:extLst>
          </p:cNvPr>
          <p:cNvGrpSpPr/>
          <p:nvPr/>
        </p:nvGrpSpPr>
        <p:grpSpPr>
          <a:xfrm>
            <a:off x="3380246" y="2893823"/>
            <a:ext cx="2192983" cy="3108784"/>
            <a:chOff x="2622523" y="2057398"/>
            <a:chExt cx="1584689" cy="310878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1DF448-E70E-F249-9008-96388452310B}"/>
                </a:ext>
              </a:extLst>
            </p:cNvPr>
            <p:cNvSpPr/>
            <p:nvPr/>
          </p:nvSpPr>
          <p:spPr>
            <a:xfrm>
              <a:off x="2645291" y="2057400"/>
              <a:ext cx="1409573" cy="28800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BA73D3-D7D1-3A41-8F15-FB9BCB192F76}"/>
                </a:ext>
              </a:extLst>
            </p:cNvPr>
            <p:cNvSpPr txBox="1"/>
            <p:nvPr/>
          </p:nvSpPr>
          <p:spPr>
            <a:xfrm>
              <a:off x="2622523" y="2488526"/>
              <a:ext cx="1584689" cy="2677656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ISO_date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pop_code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host_type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soil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plants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flowers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ants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hemis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adults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larvae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sample_notes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date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Boolean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integer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integer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integer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integer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integer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integer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integer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9CA5F7-733D-3F4F-BF3A-5252971C2B16}"/>
                </a:ext>
              </a:extLst>
            </p:cNvPr>
            <p:cNvSpPr txBox="1"/>
            <p:nvPr/>
          </p:nvSpPr>
          <p:spPr>
            <a:xfrm>
              <a:off x="2645291" y="2057398"/>
              <a:ext cx="1409572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oudy Old Style" panose="02020502050305020303" pitchFamily="18" charset="77"/>
                </a:rPr>
                <a:t>community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AB25D4-CE7B-9D4E-82F1-838A7D55F1B7}"/>
              </a:ext>
            </a:extLst>
          </p:cNvPr>
          <p:cNvGrpSpPr/>
          <p:nvPr/>
        </p:nvGrpSpPr>
        <p:grpSpPr>
          <a:xfrm>
            <a:off x="561473" y="3760498"/>
            <a:ext cx="2169577" cy="2185214"/>
            <a:chOff x="2504916" y="2057400"/>
            <a:chExt cx="2169577" cy="218521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9ED3AA-CA86-8A41-87F4-3FF83B42FA4E}"/>
                </a:ext>
              </a:extLst>
            </p:cNvPr>
            <p:cNvSpPr/>
            <p:nvPr/>
          </p:nvSpPr>
          <p:spPr>
            <a:xfrm>
              <a:off x="2596060" y="2057400"/>
              <a:ext cx="1879040" cy="218521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E0A075D-1C93-EC46-8EBE-548394284FE1}"/>
                </a:ext>
              </a:extLst>
            </p:cNvPr>
            <p:cNvSpPr txBox="1"/>
            <p:nvPr/>
          </p:nvSpPr>
          <p:spPr>
            <a:xfrm>
              <a:off x="2504916" y="2406089"/>
              <a:ext cx="2169577" cy="1815882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date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ISO_date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population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pop_code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host_type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genus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shape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site_notes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blob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date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Boolean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2787D24-EBDC-774A-B41C-14EF4A6B2E56}"/>
                </a:ext>
              </a:extLst>
            </p:cNvPr>
            <p:cNvSpPr txBox="1"/>
            <p:nvPr/>
          </p:nvSpPr>
          <p:spPr>
            <a:xfrm>
              <a:off x="2596060" y="2057400"/>
              <a:ext cx="1879040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oudy Old Style" panose="02020502050305020303" pitchFamily="18" charset="77"/>
                </a:rPr>
                <a:t>site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14B7F7B-776B-0940-B237-403B7449C035}"/>
              </a:ext>
            </a:extLst>
          </p:cNvPr>
          <p:cNvGrpSpPr/>
          <p:nvPr/>
        </p:nvGrpSpPr>
        <p:grpSpPr>
          <a:xfrm>
            <a:off x="5823802" y="2285056"/>
            <a:ext cx="2039343" cy="3477876"/>
            <a:chOff x="2872153" y="2057399"/>
            <a:chExt cx="2039343" cy="34778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C3455DD-638B-DA47-8AEF-E2EF7F5719B0}"/>
                </a:ext>
              </a:extLst>
            </p:cNvPr>
            <p:cNvSpPr/>
            <p:nvPr/>
          </p:nvSpPr>
          <p:spPr>
            <a:xfrm>
              <a:off x="2872154" y="2057399"/>
              <a:ext cx="1937434" cy="347787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F3036A-1068-CF4B-967F-CA256BE4C0E8}"/>
                </a:ext>
              </a:extLst>
            </p:cNvPr>
            <p:cNvSpPr txBox="1"/>
            <p:nvPr/>
          </p:nvSpPr>
          <p:spPr>
            <a:xfrm>
              <a:off x="2872153" y="2426732"/>
              <a:ext cx="2039343" cy="3108543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ISO_date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pop_code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host_type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id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sex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28s_1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28s_2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28s_avg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vp4_1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vp4_2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avg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load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ct_norm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prev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date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Boolean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Boolean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real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real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real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real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389F25-F866-0642-82E2-0B4839C48398}"/>
                </a:ext>
              </a:extLst>
            </p:cNvPr>
            <p:cNvSpPr txBox="1"/>
            <p:nvPr/>
          </p:nvSpPr>
          <p:spPr>
            <a:xfrm>
              <a:off x="2872155" y="2057399"/>
              <a:ext cx="1937434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Goudy Old Style" panose="02020502050305020303" pitchFamily="18" charset="77"/>
                </a:rPr>
                <a:t>lep_virus</a:t>
              </a:r>
              <a:endParaRPr lang="en-US" b="1" dirty="0">
                <a:solidFill>
                  <a:schemeClr val="bg1"/>
                </a:solidFill>
                <a:latin typeface="Goudy Old Style" panose="02020502050305020303" pitchFamily="18" charset="7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A5E5B7A-D283-4242-AF96-1E5922D31FE0}"/>
              </a:ext>
            </a:extLst>
          </p:cNvPr>
          <p:cNvGrpSpPr/>
          <p:nvPr/>
        </p:nvGrpSpPr>
        <p:grpSpPr>
          <a:xfrm>
            <a:off x="7984880" y="2766655"/>
            <a:ext cx="2050355" cy="2631579"/>
            <a:chOff x="2770246" y="2057399"/>
            <a:chExt cx="2050355" cy="2631579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8CD6AB-BC1A-7D41-8586-FE5CB438876B}"/>
                </a:ext>
              </a:extLst>
            </p:cNvPr>
            <p:cNvSpPr/>
            <p:nvPr/>
          </p:nvSpPr>
          <p:spPr>
            <a:xfrm>
              <a:off x="2872153" y="2057400"/>
              <a:ext cx="1802286" cy="26161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403A43-9A48-5A48-8893-A8FC421B4D19}"/>
                </a:ext>
              </a:extLst>
            </p:cNvPr>
            <p:cNvSpPr txBox="1"/>
            <p:nvPr/>
          </p:nvSpPr>
          <p:spPr>
            <a:xfrm>
              <a:off x="2770246" y="2442209"/>
              <a:ext cx="2050355" cy="224676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ISO_date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pop_code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host_type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genus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id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vp4_1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vp4_2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avg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load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prev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date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Boolean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real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real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86C4E54-7350-0A41-901E-AEFD583BD5BB}"/>
                </a:ext>
              </a:extLst>
            </p:cNvPr>
            <p:cNvSpPr txBox="1"/>
            <p:nvPr/>
          </p:nvSpPr>
          <p:spPr>
            <a:xfrm>
              <a:off x="2872155" y="2057399"/>
              <a:ext cx="1802284" cy="369333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Goudy Old Style" panose="02020502050305020303" pitchFamily="18" charset="77"/>
                </a:rPr>
                <a:t>fol_virus</a:t>
              </a:r>
              <a:endParaRPr lang="en-US" b="1" dirty="0">
                <a:solidFill>
                  <a:schemeClr val="bg1"/>
                </a:solidFill>
                <a:latin typeface="Goudy Old Style" panose="02020502050305020303" pitchFamily="18" charset="77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64EE2B0-32F3-EB42-9A7E-5570D6C0F94B}"/>
              </a:ext>
            </a:extLst>
          </p:cNvPr>
          <p:cNvGrpSpPr/>
          <p:nvPr/>
        </p:nvGrpSpPr>
        <p:grpSpPr>
          <a:xfrm>
            <a:off x="10030987" y="1792077"/>
            <a:ext cx="2307021" cy="2616102"/>
            <a:chOff x="2685269" y="2057400"/>
            <a:chExt cx="2307021" cy="261610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E19A7659-2A68-C245-9475-0E380534C249}"/>
                </a:ext>
              </a:extLst>
            </p:cNvPr>
            <p:cNvSpPr/>
            <p:nvPr/>
          </p:nvSpPr>
          <p:spPr>
            <a:xfrm>
              <a:off x="2872153" y="2057400"/>
              <a:ext cx="1820333" cy="261610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CB88AE5-60B0-364B-A51D-8B7B2D24023D}"/>
                </a:ext>
              </a:extLst>
            </p:cNvPr>
            <p:cNvSpPr txBox="1"/>
            <p:nvPr/>
          </p:nvSpPr>
          <p:spPr>
            <a:xfrm>
              <a:off x="2685269" y="2420325"/>
              <a:ext cx="2307021" cy="2246769"/>
            </a:xfrm>
            <a:prstGeom prst="rect">
              <a:avLst/>
            </a:prstGeom>
            <a:noFill/>
          </p:spPr>
          <p:txBody>
            <a:bodyPr wrap="square" numCol="2" rtlCol="0">
              <a:spAutoFit/>
            </a:bodyPr>
            <a:lstStyle/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ISO_date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pop_code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host_type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type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id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vp4_1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vp4_2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avg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load</a:t>
              </a:r>
            </a:p>
            <a:p>
              <a:pPr algn="ctr"/>
              <a:r>
                <a:rPr lang="en-US" sz="1400" dirty="0" err="1">
                  <a:latin typeface="Goudy Old Style" panose="02020502050305020303" pitchFamily="18" charset="77"/>
                </a:rPr>
                <a:t>prev</a:t>
              </a:r>
              <a:endParaRPr lang="en-US" sz="1400" dirty="0">
                <a:latin typeface="Goudy Old Style" panose="02020502050305020303" pitchFamily="18" charset="77"/>
              </a:endParaRP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date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Boolean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text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real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real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  <a:p>
              <a:pPr algn="ctr"/>
              <a:r>
                <a:rPr lang="en-US" sz="1400" dirty="0">
                  <a:latin typeface="Goudy Old Style" panose="02020502050305020303" pitchFamily="18" charset="77"/>
                </a:rPr>
                <a:t>json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4FDD57F-E228-9B41-81A3-92D132301034}"/>
                </a:ext>
              </a:extLst>
            </p:cNvPr>
            <p:cNvSpPr txBox="1"/>
            <p:nvPr/>
          </p:nvSpPr>
          <p:spPr>
            <a:xfrm>
              <a:off x="2872154" y="2057400"/>
              <a:ext cx="1820331" cy="369332"/>
            </a:xfrm>
            <a:prstGeom prst="rect">
              <a:avLst/>
            </a:prstGeom>
            <a:solidFill>
              <a:schemeClr val="tx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err="1">
                  <a:solidFill>
                    <a:schemeClr val="bg1"/>
                  </a:solidFill>
                  <a:latin typeface="Goudy Old Style" panose="02020502050305020303" pitchFamily="18" charset="77"/>
                </a:rPr>
                <a:t>arth_virus</a:t>
              </a:r>
              <a:endParaRPr lang="en-US" b="1" dirty="0">
                <a:solidFill>
                  <a:schemeClr val="bg1"/>
                </a:solidFill>
                <a:latin typeface="Goudy Old Style" panose="02020502050305020303" pitchFamily="18" charset="77"/>
              </a:endParaRP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7629025-B19F-5143-B364-6A38B2AE5053}"/>
              </a:ext>
            </a:extLst>
          </p:cNvPr>
          <p:cNvCxnSpPr>
            <a:cxnSpLocks/>
          </p:cNvCxnSpPr>
          <p:nvPr/>
        </p:nvCxnSpPr>
        <p:spPr>
          <a:xfrm>
            <a:off x="1324303" y="3215322"/>
            <a:ext cx="0" cy="444360"/>
          </a:xfrm>
          <a:prstGeom prst="straightConnector1">
            <a:avLst/>
          </a:prstGeom>
          <a:ln w="12700">
            <a:solidFill>
              <a:schemeClr val="accent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E32B3D8-5602-214E-AC76-3441B651F516}"/>
              </a:ext>
            </a:extLst>
          </p:cNvPr>
          <p:cNvCxnSpPr>
            <a:cxnSpLocks/>
          </p:cNvCxnSpPr>
          <p:nvPr/>
        </p:nvCxnSpPr>
        <p:spPr>
          <a:xfrm>
            <a:off x="2363798" y="2508936"/>
            <a:ext cx="3225146" cy="0"/>
          </a:xfrm>
          <a:prstGeom prst="straightConnector1">
            <a:avLst/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Graphic 50" descr="Butterfly outline">
            <a:extLst>
              <a:ext uri="{FF2B5EF4-FFF2-40B4-BE49-F238E27FC236}">
                <a16:creationId xmlns:a16="http://schemas.microsoft.com/office/drawing/2014/main" id="{4CC5C714-89C3-2240-A147-26797FBA8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9637" y="3093720"/>
            <a:ext cx="369332" cy="369332"/>
          </a:xfrm>
          <a:prstGeom prst="rect">
            <a:avLst/>
          </a:prstGeom>
        </p:spPr>
      </p:pic>
      <p:pic>
        <p:nvPicPr>
          <p:cNvPr id="54" name="Graphic 53" descr="Butterfly outline">
            <a:extLst>
              <a:ext uri="{FF2B5EF4-FFF2-40B4-BE49-F238E27FC236}">
                <a16:creationId xmlns:a16="http://schemas.microsoft.com/office/drawing/2014/main" id="{482D7278-DB2A-BE40-B491-5FD618EF5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4279" y="2319810"/>
            <a:ext cx="369332" cy="369332"/>
          </a:xfrm>
          <a:prstGeom prst="rect">
            <a:avLst/>
          </a:prstGeom>
        </p:spPr>
      </p:pic>
      <p:cxnSp>
        <p:nvCxnSpPr>
          <p:cNvPr id="56" name="Elbow Connector 55">
            <a:extLst>
              <a:ext uri="{FF2B5EF4-FFF2-40B4-BE49-F238E27FC236}">
                <a16:creationId xmlns:a16="http://schemas.microsoft.com/office/drawing/2014/main" id="{C0C59EB2-D0F9-C04F-918C-9F873AC392ED}"/>
              </a:ext>
            </a:extLst>
          </p:cNvPr>
          <p:cNvCxnSpPr/>
          <p:nvPr/>
        </p:nvCxnSpPr>
        <p:spPr>
          <a:xfrm>
            <a:off x="2355847" y="1614476"/>
            <a:ext cx="7675140" cy="974673"/>
          </a:xfrm>
          <a:prstGeom prst="bentConnector3">
            <a:avLst>
              <a:gd name="adj1" fmla="val 86153"/>
            </a:avLst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 descr="Butterfly outline">
            <a:extLst>
              <a:ext uri="{FF2B5EF4-FFF2-40B4-BE49-F238E27FC236}">
                <a16:creationId xmlns:a16="http://schemas.microsoft.com/office/drawing/2014/main" id="{7C78EF0D-DF2F-394D-A796-9653856AF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36153" y="2400620"/>
            <a:ext cx="369332" cy="369332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7381687-0075-6943-9702-602B565BC133}"/>
              </a:ext>
            </a:extLst>
          </p:cNvPr>
          <p:cNvCxnSpPr>
            <a:cxnSpLocks/>
          </p:cNvCxnSpPr>
          <p:nvPr/>
        </p:nvCxnSpPr>
        <p:spPr>
          <a:xfrm>
            <a:off x="2612747" y="4884539"/>
            <a:ext cx="575481" cy="0"/>
          </a:xfrm>
          <a:prstGeom prst="straightConnector1">
            <a:avLst/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 descr="Butterfly outline">
            <a:extLst>
              <a:ext uri="{FF2B5EF4-FFF2-40B4-BE49-F238E27FC236}">
                <a16:creationId xmlns:a16="http://schemas.microsoft.com/office/drawing/2014/main" id="{5C32B143-B919-FA40-A2DA-462E80663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19328" y="4694677"/>
            <a:ext cx="369332" cy="369332"/>
          </a:xfrm>
          <a:prstGeom prst="rect">
            <a:avLst/>
          </a:prstGeom>
        </p:spPr>
      </p:pic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35B6F9AF-783E-524C-9B95-0A1BCB066A64}"/>
              </a:ext>
            </a:extLst>
          </p:cNvPr>
          <p:cNvCxnSpPr>
            <a:cxnSpLocks/>
          </p:cNvCxnSpPr>
          <p:nvPr/>
        </p:nvCxnSpPr>
        <p:spPr>
          <a:xfrm>
            <a:off x="2355847" y="1942178"/>
            <a:ext cx="6015643" cy="0"/>
          </a:xfrm>
          <a:prstGeom prst="straightConnector1">
            <a:avLst/>
          </a:prstGeom>
          <a:ln w="12700">
            <a:solidFill>
              <a:schemeClr val="accent2"/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CF06F2E-2A74-9942-A976-B2B624950E2D}"/>
              </a:ext>
            </a:extLst>
          </p:cNvPr>
          <p:cNvCxnSpPr/>
          <p:nvPr/>
        </p:nvCxnSpPr>
        <p:spPr>
          <a:xfrm>
            <a:off x="8371490" y="1942178"/>
            <a:ext cx="0" cy="643108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Graphic 88" descr="Butterfly outline">
            <a:extLst>
              <a:ext uri="{FF2B5EF4-FFF2-40B4-BE49-F238E27FC236}">
                <a16:creationId xmlns:a16="http://schemas.microsoft.com/office/drawing/2014/main" id="{0E5FD82C-6833-B946-98DD-C67B3D42ED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92548" y="2381330"/>
            <a:ext cx="369332" cy="369332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488D7BE-7455-7C46-ADAA-45758F74E390}"/>
              </a:ext>
            </a:extLst>
          </p:cNvPr>
          <p:cNvGrpSpPr/>
          <p:nvPr/>
        </p:nvGrpSpPr>
        <p:grpSpPr>
          <a:xfrm>
            <a:off x="1864088" y="5762590"/>
            <a:ext cx="5067637" cy="438660"/>
            <a:chOff x="1673414" y="5953137"/>
            <a:chExt cx="5067637" cy="438660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590C2FB4-C802-2540-B54D-8D8F057D5494}"/>
                </a:ext>
              </a:extLst>
            </p:cNvPr>
            <p:cNvCxnSpPr>
              <a:cxnSpLocks/>
            </p:cNvCxnSpPr>
            <p:nvPr/>
          </p:nvCxnSpPr>
          <p:spPr>
            <a:xfrm>
              <a:off x="1673414" y="6240906"/>
              <a:ext cx="0" cy="15089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CB0C9105-4EC3-1849-A901-376B040FE0B8}"/>
                </a:ext>
              </a:extLst>
            </p:cNvPr>
            <p:cNvCxnSpPr>
              <a:cxnSpLocks/>
            </p:cNvCxnSpPr>
            <p:nvPr/>
          </p:nvCxnSpPr>
          <p:spPr>
            <a:xfrm>
              <a:off x="1673414" y="6391797"/>
              <a:ext cx="4885041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9ED9861E-BFD9-9645-8300-20CE9C182D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6385" y="6193609"/>
              <a:ext cx="2070" cy="191924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Graphic 100" descr="Butterfly outline">
              <a:extLst>
                <a:ext uri="{FF2B5EF4-FFF2-40B4-BE49-F238E27FC236}">
                  <a16:creationId xmlns:a16="http://schemas.microsoft.com/office/drawing/2014/main" id="{8113E454-7206-8F45-921A-24F7D7019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71719" y="5953137"/>
              <a:ext cx="369332" cy="369332"/>
            </a:xfrm>
            <a:prstGeom prst="rect">
              <a:avLst/>
            </a:prstGeom>
          </p:spPr>
        </p:pic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8F99D92-F929-BA45-A567-1BEE07EDF539}"/>
              </a:ext>
            </a:extLst>
          </p:cNvPr>
          <p:cNvGrpSpPr/>
          <p:nvPr/>
        </p:nvGrpSpPr>
        <p:grpSpPr>
          <a:xfrm>
            <a:off x="1397966" y="5367962"/>
            <a:ext cx="7771208" cy="1053640"/>
            <a:chOff x="1673414" y="5339111"/>
            <a:chExt cx="7771208" cy="1053640"/>
          </a:xfrm>
        </p:grpSpPr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8BED6F7-F33A-EA41-8FB2-E4A111F46FFA}"/>
                </a:ext>
              </a:extLst>
            </p:cNvPr>
            <p:cNvCxnSpPr>
              <a:cxnSpLocks/>
            </p:cNvCxnSpPr>
            <p:nvPr/>
          </p:nvCxnSpPr>
          <p:spPr>
            <a:xfrm>
              <a:off x="1673414" y="6027619"/>
              <a:ext cx="0" cy="36513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BF36C48-9697-E248-AB24-AB433E00D8FA}"/>
                </a:ext>
              </a:extLst>
            </p:cNvPr>
            <p:cNvCxnSpPr>
              <a:cxnSpLocks/>
            </p:cNvCxnSpPr>
            <p:nvPr/>
          </p:nvCxnSpPr>
          <p:spPr>
            <a:xfrm>
              <a:off x="1673414" y="6392751"/>
              <a:ext cx="7586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BDBD56C-0D0D-AE47-94FE-A24BB9BB1C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59956" y="5496571"/>
              <a:ext cx="0" cy="89618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8" name="Graphic 107" descr="Butterfly outline">
              <a:extLst>
                <a:ext uri="{FF2B5EF4-FFF2-40B4-BE49-F238E27FC236}">
                  <a16:creationId xmlns:a16="http://schemas.microsoft.com/office/drawing/2014/main" id="{7E0C27AD-DDA9-DE4E-98FE-9C407911F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75290" y="5339111"/>
              <a:ext cx="369332" cy="369332"/>
            </a:xfrm>
            <a:prstGeom prst="rect">
              <a:avLst/>
            </a:prstGeom>
          </p:spPr>
        </p:pic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C9708FA-143A-4941-AB60-79FC63A952F0}"/>
              </a:ext>
            </a:extLst>
          </p:cNvPr>
          <p:cNvGrpSpPr/>
          <p:nvPr/>
        </p:nvGrpSpPr>
        <p:grpSpPr>
          <a:xfrm>
            <a:off x="960759" y="4359120"/>
            <a:ext cx="10165176" cy="2331652"/>
            <a:chOff x="1673414" y="4534069"/>
            <a:chExt cx="10165176" cy="2331652"/>
          </a:xfrm>
        </p:grpSpPr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F9C14B93-3B66-A94E-8D0F-951D34F3E203}"/>
                </a:ext>
              </a:extLst>
            </p:cNvPr>
            <p:cNvCxnSpPr>
              <a:cxnSpLocks/>
            </p:cNvCxnSpPr>
            <p:nvPr/>
          </p:nvCxnSpPr>
          <p:spPr>
            <a:xfrm>
              <a:off x="1673414" y="6240906"/>
              <a:ext cx="0" cy="609049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0D189565-3790-734C-A46D-3A98A7573AC9}"/>
                </a:ext>
              </a:extLst>
            </p:cNvPr>
            <p:cNvCxnSpPr>
              <a:cxnSpLocks/>
            </p:cNvCxnSpPr>
            <p:nvPr/>
          </p:nvCxnSpPr>
          <p:spPr>
            <a:xfrm>
              <a:off x="1673414" y="6849955"/>
              <a:ext cx="9980510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E5379881-B4C3-174E-B8EE-F6F9347501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656681" y="4718735"/>
              <a:ext cx="0" cy="2146986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3" name="Graphic 122" descr="Butterfly outline">
              <a:extLst>
                <a:ext uri="{FF2B5EF4-FFF2-40B4-BE49-F238E27FC236}">
                  <a16:creationId xmlns:a16="http://schemas.microsoft.com/office/drawing/2014/main" id="{340E5E1E-BAA7-FC4F-B1E0-28826C618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69258" y="4534069"/>
              <a:ext cx="369332" cy="369332"/>
            </a:xfrm>
            <a:prstGeom prst="rect">
              <a:avLst/>
            </a:prstGeom>
          </p:spPr>
        </p:pic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D3061875-9FA3-2A47-BDD9-99AED9821D1E}"/>
              </a:ext>
            </a:extLst>
          </p:cNvPr>
          <p:cNvCxnSpPr>
            <a:cxnSpLocks/>
          </p:cNvCxnSpPr>
          <p:nvPr/>
        </p:nvCxnSpPr>
        <p:spPr>
          <a:xfrm>
            <a:off x="2371613" y="3031191"/>
            <a:ext cx="929803" cy="0"/>
          </a:xfrm>
          <a:prstGeom prst="straightConnector1">
            <a:avLst/>
          </a:prstGeom>
          <a:ln w="12700">
            <a:solidFill>
              <a:schemeClr val="accent2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897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6538</TotalTime>
  <Words>607</Words>
  <Application>Microsoft Macintosh PowerPoint</Application>
  <PresentationFormat>Widescreen</PresentationFormat>
  <Paragraphs>220</Paragraphs>
  <Slides>10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Goudy Old Style</vt:lpstr>
      <vt:lpstr>Lucida Blackletter</vt:lpstr>
      <vt:lpstr>Office Theme</vt:lpstr>
      <vt:lpstr>Nasty, Filthy Datases</vt:lpstr>
      <vt:lpstr>Research Background</vt:lpstr>
      <vt:lpstr>Questions </vt:lpstr>
      <vt:lpstr>Community Pool Samples:  Summer 2020</vt:lpstr>
      <vt:lpstr>Metadata (and Version Control)</vt:lpstr>
      <vt:lpstr>The Problem</vt:lpstr>
      <vt:lpstr>The Solution: Clean it up</vt:lpstr>
      <vt:lpstr>The Solution: Split it up</vt:lpstr>
      <vt:lpstr>Relational Database Structure</vt:lpstr>
      <vt:lpstr>The road goes ever on and 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Kelli McKeegan</dc:creator>
  <cp:lastModifiedBy>Kelli McKeegan</cp:lastModifiedBy>
  <cp:revision>42</cp:revision>
  <dcterms:created xsi:type="dcterms:W3CDTF">2021-04-30T03:08:22Z</dcterms:created>
  <dcterms:modified xsi:type="dcterms:W3CDTF">2021-05-04T16:06:49Z</dcterms:modified>
</cp:coreProperties>
</file>